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91" r:id="rId12"/>
    <p:sldId id="268" r:id="rId13"/>
    <p:sldId id="269" r:id="rId14"/>
    <p:sldId id="273" r:id="rId15"/>
    <p:sldId id="274" r:id="rId16"/>
    <p:sldId id="275" r:id="rId17"/>
    <p:sldId id="29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</p:sldIdLst>
  <p:sldSz cx="12192000" cy="6858000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Comic Sans MS" panose="030F0702030302020204" pitchFamily="66" charset="0"/>
      <p:regular r:id="rId36"/>
      <p:bold r:id="rId37"/>
      <p:italic r:id="rId38"/>
      <p:boldItalic r:id="rId39"/>
    </p:embeddedFont>
    <p:embeddedFont>
      <p:font typeface="Arial Narrow" panose="020B0606020202030204" pitchFamily="34" charset="0"/>
      <p:regular r:id="rId40"/>
      <p:bold r:id="rId41"/>
      <p:italic r:id="rId42"/>
      <p:boldItalic r:id="rId43"/>
    </p:embeddedFont>
    <p:embeddedFont>
      <p:font typeface="Montserrat Black" panose="020B0604020202020204" charset="0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7500" autoAdjust="0"/>
  </p:normalViewPr>
  <p:slideViewPr>
    <p:cSldViewPr snapToGrid="0">
      <p:cViewPr varScale="1">
        <p:scale>
          <a:sx n="70" d="100"/>
          <a:sy n="70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https://blogs.worldbank.org/opendata/making-statistics-more-frictionless</a:t>
            </a:r>
          </a:p>
          <a:p>
            <a:endParaRPr lang="pt-BR" dirty="0" smtClean="0"/>
          </a:p>
          <a:p>
            <a:r>
              <a:rPr lang="pt-BR" dirty="0" smtClean="0"/>
              <a:t>https://gss.civilservice.gov.uk/reproducible-analytical-pipelines/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47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- Exemplo prático de benefício: pesquisador de outro estado tentando encontrar dados demográficos </a:t>
            </a:r>
            <a:r>
              <a:rPr lang="pt-BR" sz="1200" smtClean="0">
                <a:solidFill>
                  <a:srgbClr val="172B4D"/>
                </a:solidFill>
              </a:rPr>
              <a:t>ou financeiros no Portal</a:t>
            </a:r>
            <a:endParaRPr lang="pt-BR" sz="1200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smtClean="0">
                <a:solidFill>
                  <a:srgbClr val="172B4D"/>
                </a:solidFill>
              </a:rPr>
              <a:t>  </a:t>
            </a:r>
            <a:r>
              <a:rPr lang="pt-BR" sz="1200" dirty="0">
                <a:solidFill>
                  <a:srgbClr val="172B4D"/>
                </a:solidFill>
              </a:rPr>
              <a:t>- facilita a publicação dos conjuntos de dados produzidos pelos órgãos ou entidades públicas em um único repositório, com visibilidade e facilidade de acesso (*qualidade);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72B4D"/>
                </a:solidFill>
              </a:rPr>
              <a:t>  - propicia aprendizado mútuo, </a:t>
            </a:r>
            <a:r>
              <a:rPr lang="pt-BR" sz="1200" i="1" dirty="0">
                <a:solidFill>
                  <a:srgbClr val="172B4D"/>
                </a:solidFill>
              </a:rPr>
              <a:t>data </a:t>
            </a:r>
            <a:r>
              <a:rPr lang="pt-BR" sz="1200" i="1" dirty="0" err="1">
                <a:solidFill>
                  <a:srgbClr val="172B4D"/>
                </a:solidFill>
              </a:rPr>
              <a:t>literacy</a:t>
            </a:r>
            <a:r>
              <a:rPr lang="pt-BR" sz="1200" dirty="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 dirty="0"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Apresentação</a:t>
            </a:r>
            <a:r>
              <a:rPr lang="pt-BR" sz="1200" b="1" baseline="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mais rápida = mostrar apenas um conjunto e referenciar para o ‘sobre’</a:t>
            </a: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Setup das máquinas para publicação de dados abertos: https://github.com/dados-mg/dados-mg.github.io/blob/form-ckan/setup-maquina-windows.md (canais de comunicação com os </a:t>
            </a:r>
            <a:r>
              <a:rPr lang="pt-BR" dirty="0" err="1" smtClean="0"/>
              <a:t>custodiantes</a:t>
            </a:r>
            <a:r>
              <a:rPr lang="pt-BR" dirty="0" smtClean="0"/>
              <a:t>: </a:t>
            </a:r>
            <a:r>
              <a:rPr lang="pt-BR" dirty="0" err="1" smtClean="0"/>
              <a:t>Teams</a:t>
            </a:r>
            <a:r>
              <a:rPr lang="pt-BR" dirty="0" smtClean="0"/>
              <a:t> e </a:t>
            </a:r>
            <a:r>
              <a:rPr lang="pt-BR" dirty="0" err="1" smtClean="0"/>
              <a:t>Github</a:t>
            </a:r>
            <a:r>
              <a:rPr lang="pt-BR" dirty="0" smtClean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Formulário de cadastro de usuário: https://github.com/dados-mg/dados-mg.github.io/blob/form-ckan/cadastro-usuario.md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smtClean="0"/>
              <a:t>Termo</a:t>
            </a:r>
            <a:r>
              <a:rPr lang="pt-BR" baseline="0" dirty="0" smtClean="0"/>
              <a:t> de adesão ao </a:t>
            </a:r>
            <a:r>
              <a:rPr lang="pt-BR" baseline="0" dirty="0" err="1" smtClean="0"/>
              <a:t>PdA</a:t>
            </a:r>
            <a:r>
              <a:rPr lang="pt-BR" baseline="0" dirty="0" smtClean="0"/>
              <a:t>: https://github.com/dados-mg/dados-mg.github.io/blob/form-ckan/termo-adesao-PdA.md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36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Relativizar importância dos passos, de acordo com realidade da base e dos conhecimentos do publicador; mencionar que o processo de abertura é um processo de ETL, em última instância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dirty="0"/>
              <a:t>Documentação = https://create.frictionlessdata.io/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 dirty="0"/>
              <a:t>art. 8º § 3º, IV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dirty="0"/>
              <a:t>Descrever as características básicas do conjunto de dados (nome, título, descrição, tipo, variáveis, padrões de valores, licença, autor, organização, </a:t>
            </a:r>
            <a:r>
              <a:rPr lang="pt-BR" dirty="0" err="1"/>
              <a:t>etc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dirty="0"/>
              <a:t>- ex. trecho do dicionário de dados (</a:t>
            </a:r>
            <a:r>
              <a:rPr lang="pt-BR" dirty="0" err="1"/>
              <a:t>schema</a:t>
            </a:r>
            <a:r>
              <a:rPr lang="pt-BR" dirty="0"/>
              <a:t>) do conjunto de compras emergenciais COVID-19, em formato </a:t>
            </a:r>
            <a:r>
              <a:rPr lang="pt-BR" dirty="0" err="1"/>
              <a:t>json</a:t>
            </a:r>
            <a:endParaRPr dirty="0"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oferecer informação integra aos usuários.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Exemplos: padronização do formato de datas; inclusão de colunas para padronização do layout dos arquivos.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err="1"/>
              <a:t>ex</a:t>
            </a:r>
            <a:r>
              <a:rPr lang="pt-BR" dirty="0"/>
              <a:t>: inadequações planilha remuneração:</a:t>
            </a:r>
            <a:br>
              <a:rPr lang="pt-BR" dirty="0"/>
            </a:b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Valor do SD 1 CL segunda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Valores zero, vazios e sim na terceira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CBMMG abreviado e outros por extenso na quinta coluna;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Formatos de número para carga horária, remuneração e data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Limpeza (guia sugestivo de problemas comuns por responsável) = https://escoladedados.org/tutoriais/guia-quartz-para-limpeza-de-dados/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resguardar informações que tenham restrição de acesso, em atendimento à LAI (Capítulo IV) e à LGPD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Substituir, omitir, </a:t>
            </a:r>
            <a:r>
              <a:rPr lang="pt-BR" dirty="0" err="1"/>
              <a:t>anonimizar</a:t>
            </a:r>
            <a:r>
              <a:rPr lang="pt-BR" dirty="0"/>
              <a:t> caracteres, textos e dados, que contenham informações sensíveis e/ou restritas (conhecimento recente, em construção conjunta)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 - ex.: consultas despesa/restos a pagar de prêmios lotéricos para pessoa física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https://github.com/transparencia-mg/especificacoes-portal-transparencia/blob/master/espec001_anonimizacao-cpf/anonimizacao-cpf-homologa-layout.md#m%C3%A9todo-de-anonimiza%C3%A7%C3%A3o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oferecer informação íntegra aos usuários. 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Comparar se os dados de cada variável espelham fielmente a descrição contida no respectivo dicionário de dados.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ex</a:t>
            </a:r>
            <a:r>
              <a:rPr lang="pt-BR" dirty="0"/>
              <a:t>: https://repository.frictionlessdata.io/report/?user=dados-mg&amp;repo=datapackage-reprex&amp;flow=frictionless&amp;run=1186984211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controle da versão DO CONJUNTO DE DADOS em si precede a publicação, pois o número da versão corrente é informação necessária para o pacote realizar upload automatizado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atender ao art. 8º parágrafo terceiro, inciso segundo e terceiro da LAI (Lei de Acesso à Informação).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Realizar upload dos dados na plataforma CKAN (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Comprehensive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Knowledge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Archive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 Network).</a:t>
            </a:r>
            <a:r>
              <a:rPr lang="pt-BR" dirty="0"/>
              <a:t>  e atribuir licença aberta que permita sua reutilização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Atentar para explicação de não-proprietário e legível por máquina – exemplos: </a:t>
            </a:r>
            <a:r>
              <a:rPr lang="pt-BR" dirty="0" err="1">
                <a:solidFill>
                  <a:srgbClr val="172B4D"/>
                </a:solidFill>
              </a:rPr>
              <a:t>pdf</a:t>
            </a:r>
            <a:r>
              <a:rPr lang="pt-BR" dirty="0">
                <a:solidFill>
                  <a:srgbClr val="172B4D"/>
                </a:solidFill>
              </a:rPr>
              <a:t> e </a:t>
            </a:r>
            <a:r>
              <a:rPr lang="pt-BR" dirty="0" err="1">
                <a:solidFill>
                  <a:srgbClr val="172B4D"/>
                </a:solidFill>
              </a:rPr>
              <a:t>csv</a:t>
            </a:r>
            <a:r>
              <a:rPr lang="pt-BR" dirty="0">
                <a:solidFill>
                  <a:srgbClr val="172B4D"/>
                </a:solidFill>
              </a:rPr>
              <a:t> (</a:t>
            </a:r>
            <a:r>
              <a:rPr lang="pt-BR" dirty="0" err="1">
                <a:solidFill>
                  <a:srgbClr val="172B4D"/>
                </a:solidFill>
              </a:rPr>
              <a:t>word</a:t>
            </a:r>
            <a:r>
              <a:rPr lang="pt-BR" dirty="0">
                <a:solidFill>
                  <a:srgbClr val="172B4D"/>
                </a:solidFill>
              </a:rPr>
              <a:t> e </a:t>
            </a:r>
            <a:r>
              <a:rPr lang="pt-BR" dirty="0" err="1">
                <a:solidFill>
                  <a:srgbClr val="172B4D"/>
                </a:solidFill>
              </a:rPr>
              <a:t>excel</a:t>
            </a:r>
            <a:r>
              <a:rPr lang="pt-BR" dirty="0">
                <a:solidFill>
                  <a:srgbClr val="172B4D"/>
                </a:solidFill>
              </a:rPr>
              <a:t> – proprietários)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Estruturado e legível por máquina: formato padrão preestabelecido (p. ex. tabular) e passível de ser lido e interpretado (‘</a:t>
            </a:r>
            <a:r>
              <a:rPr lang="pt-BR" dirty="0" err="1">
                <a:solidFill>
                  <a:srgbClr val="172B4D"/>
                </a:solidFill>
              </a:rPr>
              <a:t>parseado</a:t>
            </a:r>
            <a:r>
              <a:rPr lang="pt-BR" dirty="0">
                <a:solidFill>
                  <a:srgbClr val="172B4D"/>
                </a:solidFill>
              </a:rPr>
              <a:t>’) por scripts/códigos/programas de forma automática, p. ex. </a:t>
            </a:r>
            <a:r>
              <a:rPr lang="pt-BR" dirty="0" err="1">
                <a:solidFill>
                  <a:srgbClr val="172B4D"/>
                </a:solidFill>
              </a:rPr>
              <a:t>csv</a:t>
            </a:r>
            <a:r>
              <a:rPr lang="pt-BR" dirty="0">
                <a:solidFill>
                  <a:srgbClr val="172B4D"/>
                </a:solidFill>
              </a:rPr>
              <a:t>, </a:t>
            </a:r>
            <a:r>
              <a:rPr lang="pt-BR" dirty="0" err="1">
                <a:solidFill>
                  <a:srgbClr val="172B4D"/>
                </a:solidFill>
              </a:rPr>
              <a:t>json</a:t>
            </a:r>
            <a:r>
              <a:rPr lang="pt-BR" dirty="0">
                <a:solidFill>
                  <a:srgbClr val="172B4D"/>
                </a:solidFill>
              </a:rPr>
              <a:t> (</a:t>
            </a:r>
            <a:r>
              <a:rPr lang="pt-BR" dirty="0" err="1">
                <a:solidFill>
                  <a:srgbClr val="172B4D"/>
                </a:solidFill>
              </a:rPr>
              <a:t>pdf</a:t>
            </a:r>
            <a:r>
              <a:rPr lang="pt-BR" dirty="0">
                <a:solidFill>
                  <a:srgbClr val="172B4D"/>
                </a:solidFill>
              </a:rPr>
              <a:t> não é)</a:t>
            </a:r>
            <a:endParaRPr dirty="0"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e-SIC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com prazo predeterminado:</a:t>
            </a:r>
            <a:b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 dirty="0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lugar de imagem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escaneada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 dirty="0"/>
              <a:t>D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Falar que estamos privilegiando </a:t>
            </a:r>
            <a:r>
              <a:rPr lang="pt-BR" dirty="0" err="1"/>
              <a:t>csv</a:t>
            </a:r>
            <a:r>
              <a:rPr lang="pt-BR" dirty="0"/>
              <a:t> para os dados e </a:t>
            </a:r>
            <a:r>
              <a:rPr lang="pt-BR" dirty="0" err="1"/>
              <a:t>json</a:t>
            </a:r>
            <a:r>
              <a:rPr lang="pt-BR" dirty="0"/>
              <a:t> para os </a:t>
            </a:r>
            <a:r>
              <a:rPr lang="pt-BR" dirty="0" err="1"/>
              <a:t>metadados</a:t>
            </a:r>
            <a:endParaRPr dirty="0"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JSON: multiplicidade</a:t>
            </a:r>
            <a:r>
              <a:rPr lang="pt-BR" baseline="0" dirty="0" smtClean="0"/>
              <a:t> de ferramentas e suporte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Esclarecimento .</a:t>
            </a:r>
            <a:r>
              <a:rPr lang="pt-BR" dirty="0" err="1"/>
              <a:t>xlsx</a:t>
            </a:r>
            <a:r>
              <a:rPr lang="pt-BR" dirty="0"/>
              <a:t> (caso haja dúvida): especificação do formato é divulgada, mas Microsoft não usa a mesma no Excel</a:t>
            </a:r>
            <a:endParaRPr dirty="0"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 dirty="0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/>
              <a:t>“Se os dados não estão disponíveis num formato aberto e </a:t>
            </a:r>
            <a:r>
              <a:rPr lang="pt-BR" u="sng" dirty="0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 dirty="0"/>
              <a:t>, eles não podem ser reutilizados.” (David </a:t>
            </a:r>
            <a:r>
              <a:rPr lang="pt-BR" dirty="0" err="1"/>
              <a:t>Eaves</a:t>
            </a:r>
            <a:r>
              <a:rPr lang="pt-BR" dirty="0"/>
              <a:t>/</a:t>
            </a:r>
            <a:r>
              <a:rPr lang="pt-BR" dirty="0" err="1"/>
              <a:t>Opendata</a:t>
            </a:r>
            <a:r>
              <a:rPr lang="pt-BR" dirty="0"/>
              <a:t> Charter - </a:t>
            </a:r>
            <a:r>
              <a:rPr lang="pt-BR" dirty="0" err="1"/>
              <a:t>principles</a:t>
            </a:r>
            <a:r>
              <a:rPr lang="pt-BR" dirty="0"/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ronavirus-mg.com.br/" TargetMode="External"/><Relationship Id="rId5" Type="http://schemas.openxmlformats.org/officeDocument/2006/relationships/hyperlink" Target="https://dados.rs.gov.br/pages/aplicativos" TargetMode="External"/><Relationship Id="rId4" Type="http://schemas.openxmlformats.org/officeDocument/2006/relationships/hyperlink" Target="http://dados.recife.pe.gov.br/ap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3c.br/traducoes/DWBP-pt-br/#meta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chemeClr val="dk1"/>
                </a:solidFill>
              </a:rPr>
              <a:t>Solução:</a:t>
            </a:r>
            <a:r>
              <a:rPr lang="pt-BR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Utilização de especificações da 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 err="1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</a:t>
            </a:r>
            <a:r>
              <a:rPr lang="pt-BR" u="sng" dirty="0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Data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                                 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778548"/>
            <a:ext cx="11426689" cy="55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5391" y="4451129"/>
            <a:ext cx="2874609" cy="189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4" name="Google Shape;232;gede490e3ad_0_38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0225" y="3452425"/>
            <a:ext cx="3529775" cy="162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1" y="3444927"/>
            <a:ext cx="3564835" cy="11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1;gede490e3ad_0_38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2325" y="4659461"/>
            <a:ext cx="2969776" cy="168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 smtClean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para adesão,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chemeClr val="lt1"/>
                </a:solidFill>
              </a:rPr>
              <a:t>Testes em homologação e   solicitação de criação de usuário em produção</a:t>
            </a:r>
            <a:endParaRPr sz="1900" dirty="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  <a:latin typeface="Arial Narrow"/>
                <a:sym typeface="Arial Narrow"/>
              </a:rPr>
              <a:t>Escolha das bases prioritárias e transformação para bases tabulares abertas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smtClean="0">
                <a:solidFill>
                  <a:schemeClr val="lt1"/>
                </a:solidFill>
              </a:rPr>
              <a:t>Setup das máquinas para validação dos dicionários de dados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53" name="Google Shape;253;gede490e3ad_0_3905"/>
          <p:cNvSpPr/>
          <p:nvPr/>
        </p:nvSpPr>
        <p:spPr>
          <a:xfrm>
            <a:off x="7675440" y="2913475"/>
            <a:ext cx="4559770" cy="3123229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 smtClean="0">
                <a:solidFill>
                  <a:srgbClr val="002060"/>
                </a:solidFill>
              </a:rPr>
              <a:t>Reunião de publicação da base de dados inicial e assinatura de adesão ao </a:t>
            </a:r>
            <a:r>
              <a:rPr lang="pt-BR" sz="1900" dirty="0" err="1" smtClean="0">
                <a:solidFill>
                  <a:srgbClr val="002060"/>
                </a:solidFill>
              </a:rPr>
              <a:t>PdA</a:t>
            </a:r>
            <a:endParaRPr sz="1900" dirty="0">
              <a:solidFill>
                <a:srgbClr val="002060"/>
              </a:solidFill>
            </a:endParaRPr>
          </a:p>
        </p:txBody>
      </p:sp>
      <p:sp>
        <p:nvSpPr>
          <p:cNvPr id="14" name="Google Shape;316;gede490e3ad_0_3947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362;gede490e3ad_0_4170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" name="Google Shape;365;gede490e3ad_0_4170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" name="Google Shape;368;gede490e3ad_0_4170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346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técnicas</a:t>
            </a:r>
            <a:endParaRPr sz="33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os conceitos e etapas do processo de abertura de dados públicos e</a:t>
            </a:r>
            <a:endParaRPr dirty="0"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 dirty="0">
                <a:solidFill>
                  <a:srgbClr val="172B4D"/>
                </a:solidFill>
              </a:rPr>
              <a:t>Apresentar o Portal de Dados Abertos de MG (</a:t>
            </a:r>
            <a:r>
              <a:rPr lang="pt-BR" dirty="0" err="1">
                <a:solidFill>
                  <a:srgbClr val="172B4D"/>
                </a:solidFill>
              </a:rPr>
              <a:t>PdA</a:t>
            </a:r>
            <a:r>
              <a:rPr lang="pt-BR" dirty="0">
                <a:solidFill>
                  <a:srgbClr val="172B4D"/>
                </a:solidFill>
              </a:rPr>
              <a:t>).</a:t>
            </a:r>
            <a:endParaRPr sz="2400" dirty="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12" y="3499047"/>
            <a:ext cx="7048500" cy="2076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1802548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 dirty="0">
                <a:solidFill>
                  <a:srgbClr val="172B4D"/>
                </a:solidFill>
              </a:rPr>
              <a:t>  </a:t>
            </a:r>
            <a:r>
              <a:rPr lang="pt-BR" sz="2200" b="1" dirty="0">
                <a:solidFill>
                  <a:schemeClr val="dk1"/>
                </a:solidFill>
              </a:rPr>
              <a:t>  § 3º </a:t>
            </a:r>
            <a:r>
              <a:rPr lang="pt-BR" sz="2200" b="1" dirty="0">
                <a:solidFill>
                  <a:srgbClr val="172B4D"/>
                </a:solidFill>
              </a:rPr>
              <a:t> </a:t>
            </a:r>
            <a:r>
              <a:rPr lang="pt-BR" sz="2200" dirty="0">
                <a:solidFill>
                  <a:schemeClr val="dk1"/>
                </a:solidFill>
              </a:rPr>
              <a:t>Os sítios </a:t>
            </a:r>
            <a:r>
              <a:rPr lang="pt-BR" sz="2200" dirty="0">
                <a:solidFill>
                  <a:srgbClr val="172B4D"/>
                </a:solidFill>
              </a:rPr>
              <a:t>[</a:t>
            </a:r>
            <a:r>
              <a:rPr lang="pt-BR" sz="2200" dirty="0"/>
              <a:t>oficiais de governo</a:t>
            </a:r>
            <a:r>
              <a:rPr lang="pt-BR" sz="2200" dirty="0">
                <a:solidFill>
                  <a:srgbClr val="172B4D"/>
                </a:solidFill>
              </a:rPr>
              <a:t>] </a:t>
            </a:r>
            <a:r>
              <a:rPr lang="pt-BR" sz="2200" dirty="0">
                <a:solidFill>
                  <a:schemeClr val="dk1"/>
                </a:solidFill>
              </a:rPr>
              <a:t>deverão atender aos requisitos (dentre outros):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rgbClr val="172B4D"/>
                </a:solidFill>
              </a:rPr>
              <a:t>       </a:t>
            </a:r>
            <a:r>
              <a:rPr lang="pt-BR" sz="2200" dirty="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 dirty="0">
                <a:solidFill>
                  <a:schemeClr val="dk1"/>
                </a:solidFill>
              </a:rPr>
              <a:t>inclusive abertos e não proprietários,</a:t>
            </a:r>
            <a:r>
              <a:rPr lang="pt-BR" sz="2200" dirty="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 dirty="0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 dirty="0">
                <a:solidFill>
                  <a:schemeClr val="dk1"/>
                </a:solidFill>
              </a:rPr>
              <a:t>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dirty="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 dirty="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rt. 8º -  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É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dever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independentemente de requerimentos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a divulgação (..) de </a:t>
            </a:r>
            <a:r>
              <a:rPr lang="pt-BR" sz="2200" b="1" i="1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informações de interesse coletivo ou geral </a:t>
            </a:r>
            <a:r>
              <a:rPr lang="pt-BR" sz="220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por eles produzidas ou custodiadas.</a:t>
            </a:r>
            <a:r>
              <a:rPr lang="pt-BR" sz="2200" dirty="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</a:t>
            </a:r>
            <a:r>
              <a:rPr lang="pt-BR" sz="2400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apps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digitais desenvolvidas pela sociedade.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dados.recife.pe.gov.br/apps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https://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dados.rs.gov.br/pages/aplicativos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22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://www.coronavirus-mg.com.br/</a:t>
            </a: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</a:t>
            </a: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2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 dirty="0"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2918</Words>
  <Application>Microsoft Office PowerPoint</Application>
  <PresentationFormat>Widescreen</PresentationFormat>
  <Paragraphs>377</Paragraphs>
  <Slides>29</Slides>
  <Notes>28</Notes>
  <HiddenSlides>4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Roboto</vt:lpstr>
      <vt:lpstr>Comic Sans MS</vt:lpstr>
      <vt:lpstr>Arial Narrow</vt:lpstr>
      <vt:lpstr>Montserrat Black</vt:lpstr>
      <vt:lpstr>Calibri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Apresentação do PowerPoint</vt:lpstr>
      <vt:lpstr>Próximos passos</vt:lpstr>
      <vt:lpstr>Etapas técnicas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 Luiz Guimaraes Amorim</cp:lastModifiedBy>
  <cp:revision>33</cp:revision>
  <dcterms:created xsi:type="dcterms:W3CDTF">2020-01-13T13:33:21Z</dcterms:created>
  <dcterms:modified xsi:type="dcterms:W3CDTF">2022-03-16T18:52:36Z</dcterms:modified>
</cp:coreProperties>
</file>